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79" r:id="rId5"/>
    <p:sldId id="260" r:id="rId6"/>
    <p:sldId id="273" r:id="rId7"/>
    <p:sldId id="274" r:id="rId8"/>
    <p:sldId id="303" r:id="rId9"/>
    <p:sldId id="271" r:id="rId10"/>
    <p:sldId id="323" r:id="rId11"/>
    <p:sldId id="311" r:id="rId12"/>
    <p:sldId id="314" r:id="rId13"/>
    <p:sldId id="316" r:id="rId14"/>
    <p:sldId id="318" r:id="rId15"/>
    <p:sldId id="325" r:id="rId16"/>
    <p:sldId id="294" r:id="rId17"/>
    <p:sldId id="306" r:id="rId18"/>
    <p:sldId id="305" r:id="rId19"/>
    <p:sldId id="301" r:id="rId20"/>
    <p:sldId id="297" r:id="rId21"/>
    <p:sldId id="296" r:id="rId22"/>
    <p:sldId id="307" r:id="rId23"/>
    <p:sldId id="319" r:id="rId24"/>
    <p:sldId id="320" r:id="rId25"/>
    <p:sldId id="326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C788E"/>
    <a:srgbClr val="422C16"/>
    <a:srgbClr val="006666"/>
    <a:srgbClr val="0099CC"/>
    <a:srgbClr val="3366CC"/>
    <a:srgbClr val="66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>
        <p:scale>
          <a:sx n="55" d="100"/>
          <a:sy n="55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85;&#1077;&#1089;&#1089;&#1072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59265731302925"/>
          <c:y val="6.9287936261050356E-2"/>
          <c:w val="0.83760961588072136"/>
          <c:h val="0.779307259510848"/>
        </c:manualLayout>
      </c:layout>
      <c:bar3DChart>
        <c:barDir val="col"/>
        <c:grouping val="clustered"/>
        <c:varyColors val="0"/>
        <c:ser>
          <c:idx val="0"/>
          <c:order val="1"/>
          <c:invertIfNegative val="0"/>
          <c:cat>
            <c:multiLvlStrRef>
              <c:f>"Компетенции"</c:f>
            </c:multiLvlStrRef>
          </c:cat>
          <c:val>
            <c:numRef>
              <c:f>Лист1!$B$1:$B$6</c:f>
            </c:numRef>
          </c:val>
        </c:ser>
        <c:ser>
          <c:idx val="1"/>
          <c:order val="0"/>
          <c:invertIfNegative val="0"/>
          <c:cat>
            <c:strLit>
              <c:ptCount val="1"/>
              <c:pt idx="0">
                <c:v>Компетенции</c:v>
              </c:pt>
            </c:strLit>
          </c:cat>
          <c:val>
            <c:numRef>
              <c:f>Лист1!$B$1:$B$6</c:f>
              <c:numCache>
                <c:formatCode>0%</c:formatCode>
                <c:ptCount val="6"/>
                <c:pt idx="0">
                  <c:v>0.43000000000000027</c:v>
                </c:pt>
                <c:pt idx="1">
                  <c:v>0.83000000000000052</c:v>
                </c:pt>
                <c:pt idx="2">
                  <c:v>8.0000000000000043E-2</c:v>
                </c:pt>
                <c:pt idx="3">
                  <c:v>0.83000000000000052</c:v>
                </c:pt>
                <c:pt idx="4">
                  <c:v>0.64000000000000068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812608"/>
        <c:axId val="69814144"/>
        <c:axId val="0"/>
      </c:bar3DChart>
      <c:catAx>
        <c:axId val="6981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69814144"/>
        <c:crosses val="autoZero"/>
        <c:auto val="1"/>
        <c:lblAlgn val="ctr"/>
        <c:lblOffset val="100"/>
        <c:noMultiLvlLbl val="0"/>
      </c:catAx>
      <c:valAx>
        <c:axId val="69814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981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F25E3-177D-48D5-9123-9DC625F498D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69DCC-C6F1-4818-94BD-2D824313D71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Индивидуальная работа с различными источниками информации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55C4D97-275C-4682-B785-9942FC0B5D49}" type="parTrans" cxnId="{26F53BCF-97C4-4743-A719-882B04E9C7D4}">
      <dgm:prSet/>
      <dgm:spPr/>
      <dgm:t>
        <a:bodyPr/>
        <a:lstStyle/>
        <a:p>
          <a:endParaRPr lang="ru-RU"/>
        </a:p>
      </dgm:t>
    </dgm:pt>
    <dgm:pt modelId="{7B960771-DD95-4A5A-846F-8BE8B1B46D92}" type="sibTrans" cxnId="{26F53BCF-97C4-4743-A719-882B04E9C7D4}">
      <dgm:prSet/>
      <dgm:spPr/>
      <dgm:t>
        <a:bodyPr/>
        <a:lstStyle/>
        <a:p>
          <a:endParaRPr lang="ru-RU"/>
        </a:p>
      </dgm:t>
    </dgm:pt>
    <dgm:pt modelId="{D74FC1FC-2D1C-4B4B-851D-52E3CEF61F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Организация теоретического семинара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D2629DDD-8CB8-4D7C-8638-4EA9FA352ECF}" type="parTrans" cxnId="{146922C1-9A90-4F74-A216-3D25A1EAA11B}">
      <dgm:prSet/>
      <dgm:spPr/>
      <dgm:t>
        <a:bodyPr/>
        <a:lstStyle/>
        <a:p>
          <a:endParaRPr lang="ru-RU"/>
        </a:p>
      </dgm:t>
    </dgm:pt>
    <dgm:pt modelId="{2D77579D-733D-40BF-80E9-EEA960D2A90E}" type="sibTrans" cxnId="{146922C1-9A90-4F74-A216-3D25A1EAA11B}">
      <dgm:prSet/>
      <dgm:spPr/>
      <dgm:t>
        <a:bodyPr/>
        <a:lstStyle/>
        <a:p>
          <a:endParaRPr lang="ru-RU"/>
        </a:p>
      </dgm:t>
    </dgm:pt>
    <dgm:pt modelId="{D98DBDAB-D752-4602-AC03-ED56B74CD6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Проведение практического семинара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985BBDC1-6B98-4810-9FFA-FA20BFF3608F}" type="parTrans" cxnId="{E69CA23A-6D4E-473D-99EA-44BB4294C2F3}">
      <dgm:prSet/>
      <dgm:spPr/>
      <dgm:t>
        <a:bodyPr/>
        <a:lstStyle/>
        <a:p>
          <a:endParaRPr lang="ru-RU"/>
        </a:p>
      </dgm:t>
    </dgm:pt>
    <dgm:pt modelId="{D53DE2C0-973D-4D10-9990-B6B6FD147826}" type="sibTrans" cxnId="{E69CA23A-6D4E-473D-99EA-44BB4294C2F3}">
      <dgm:prSet/>
      <dgm:spPr/>
      <dgm:t>
        <a:bodyPr/>
        <a:lstStyle/>
        <a:p>
          <a:endParaRPr lang="ru-RU"/>
        </a:p>
      </dgm:t>
    </dgm:pt>
    <dgm:pt modelId="{6CD07AE2-05BB-405B-9552-D9E6F33A723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Проведение круглого стола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E2459F85-A7D4-422C-8FE0-5BAD23BBCBC6}" type="parTrans" cxnId="{AF558D12-57D6-44CF-9EE0-45B971785B82}">
      <dgm:prSet/>
      <dgm:spPr/>
      <dgm:t>
        <a:bodyPr/>
        <a:lstStyle/>
        <a:p>
          <a:endParaRPr lang="ru-RU"/>
        </a:p>
      </dgm:t>
    </dgm:pt>
    <dgm:pt modelId="{A9FC54E8-C2FC-4ECC-9E58-DE96EE55C7BB}" type="sibTrans" cxnId="{AF558D12-57D6-44CF-9EE0-45B971785B82}">
      <dgm:prSet/>
      <dgm:spPr/>
      <dgm:t>
        <a:bodyPr/>
        <a:lstStyle/>
        <a:p>
          <a:endParaRPr lang="ru-RU"/>
        </a:p>
      </dgm:t>
    </dgm:pt>
    <dgm:pt modelId="{3A72C593-E1CE-44AE-BD5F-FCD2A72322C0}" type="pres">
      <dgm:prSet presAssocID="{81AF25E3-177D-48D5-9123-9DC625F498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962DD-5539-4A64-864E-96CC78C96D2A}" type="pres">
      <dgm:prSet presAssocID="{D98DBDAB-D752-4602-AC03-ED56B74CD6C7}" presName="boxAndChildren" presStyleCnt="0"/>
      <dgm:spPr/>
    </dgm:pt>
    <dgm:pt modelId="{A8418D25-A363-481A-861A-9801C55ADE59}" type="pres">
      <dgm:prSet presAssocID="{D98DBDAB-D752-4602-AC03-ED56B74CD6C7}" presName="parentTextBox" presStyleLbl="node1" presStyleIdx="0" presStyleCnt="3"/>
      <dgm:spPr/>
      <dgm:t>
        <a:bodyPr/>
        <a:lstStyle/>
        <a:p>
          <a:endParaRPr lang="ru-RU"/>
        </a:p>
      </dgm:t>
    </dgm:pt>
    <dgm:pt modelId="{971325FF-560E-459A-80E1-F4FAE57FE7CB}" type="pres">
      <dgm:prSet presAssocID="{D98DBDAB-D752-4602-AC03-ED56B74CD6C7}" presName="entireBox" presStyleLbl="node1" presStyleIdx="0" presStyleCnt="3" custLinFactNeighborY="-5967"/>
      <dgm:spPr/>
      <dgm:t>
        <a:bodyPr/>
        <a:lstStyle/>
        <a:p>
          <a:endParaRPr lang="ru-RU"/>
        </a:p>
      </dgm:t>
    </dgm:pt>
    <dgm:pt modelId="{7427D206-D30E-4810-93BA-5BD9ACA8CBBB}" type="pres">
      <dgm:prSet presAssocID="{D98DBDAB-D752-4602-AC03-ED56B74CD6C7}" presName="descendantBox" presStyleCnt="0"/>
      <dgm:spPr/>
    </dgm:pt>
    <dgm:pt modelId="{0416CE36-9898-47A4-AE53-3CC257AF9A9B}" type="pres">
      <dgm:prSet presAssocID="{6CD07AE2-05BB-405B-9552-D9E6F33A7234}" presName="childTextBox" presStyleLbl="fgAccFollowNode1" presStyleIdx="0" presStyleCnt="1" custScaleX="96249" custScaleY="82765" custLinFactNeighborX="163" custLinFactNeighborY="4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AA3CB-17DB-4F5D-BEE5-81ED90A48472}" type="pres">
      <dgm:prSet presAssocID="{2D77579D-733D-40BF-80E9-EEA960D2A90E}" presName="sp" presStyleCnt="0"/>
      <dgm:spPr/>
    </dgm:pt>
    <dgm:pt modelId="{54017EAA-1D3F-4868-B400-99DB4A36D9AF}" type="pres">
      <dgm:prSet presAssocID="{D74FC1FC-2D1C-4B4B-851D-52E3CEF61FC6}" presName="arrowAndChildren" presStyleCnt="0"/>
      <dgm:spPr/>
    </dgm:pt>
    <dgm:pt modelId="{4F6DD63D-35A8-4CF7-A1F1-9FAA734DF086}" type="pres">
      <dgm:prSet presAssocID="{D74FC1FC-2D1C-4B4B-851D-52E3CEF61FC6}" presName="parentTextArrow" presStyleLbl="node1" presStyleIdx="1" presStyleCnt="3" custScaleY="41560"/>
      <dgm:spPr/>
      <dgm:t>
        <a:bodyPr/>
        <a:lstStyle/>
        <a:p>
          <a:endParaRPr lang="ru-RU"/>
        </a:p>
      </dgm:t>
    </dgm:pt>
    <dgm:pt modelId="{0B915D42-F2D1-4B9F-B9A5-2A781AC762F3}" type="pres">
      <dgm:prSet presAssocID="{7B960771-DD95-4A5A-846F-8BE8B1B46D92}" presName="sp" presStyleCnt="0"/>
      <dgm:spPr/>
    </dgm:pt>
    <dgm:pt modelId="{980E1810-DCCF-44A5-8C83-B4B608B335F9}" type="pres">
      <dgm:prSet presAssocID="{D0869DCC-C6F1-4818-94BD-2D824313D714}" presName="arrowAndChildren" presStyleCnt="0"/>
      <dgm:spPr/>
    </dgm:pt>
    <dgm:pt modelId="{DD197245-7F31-40C3-BFB4-9FA80CE92ABD}" type="pres">
      <dgm:prSet presAssocID="{D0869DCC-C6F1-4818-94BD-2D824313D714}" presName="parentTextArrow" presStyleLbl="node1" presStyleIdx="2" presStyleCnt="3" custScaleY="41054"/>
      <dgm:spPr/>
      <dgm:t>
        <a:bodyPr/>
        <a:lstStyle/>
        <a:p>
          <a:endParaRPr lang="ru-RU"/>
        </a:p>
      </dgm:t>
    </dgm:pt>
  </dgm:ptLst>
  <dgm:cxnLst>
    <dgm:cxn modelId="{D6E7BD1A-C3EB-4F38-9088-A7F5FFDAFDD4}" type="presOf" srcId="{6CD07AE2-05BB-405B-9552-D9E6F33A7234}" destId="{0416CE36-9898-47A4-AE53-3CC257AF9A9B}" srcOrd="0" destOrd="0" presId="urn:microsoft.com/office/officeart/2005/8/layout/process4"/>
    <dgm:cxn modelId="{146922C1-9A90-4F74-A216-3D25A1EAA11B}" srcId="{81AF25E3-177D-48D5-9123-9DC625F498DB}" destId="{D74FC1FC-2D1C-4B4B-851D-52E3CEF61FC6}" srcOrd="1" destOrd="0" parTransId="{D2629DDD-8CB8-4D7C-8638-4EA9FA352ECF}" sibTransId="{2D77579D-733D-40BF-80E9-EEA960D2A90E}"/>
    <dgm:cxn modelId="{E69CA23A-6D4E-473D-99EA-44BB4294C2F3}" srcId="{81AF25E3-177D-48D5-9123-9DC625F498DB}" destId="{D98DBDAB-D752-4602-AC03-ED56B74CD6C7}" srcOrd="2" destOrd="0" parTransId="{985BBDC1-6B98-4810-9FFA-FA20BFF3608F}" sibTransId="{D53DE2C0-973D-4D10-9990-B6B6FD147826}"/>
    <dgm:cxn modelId="{AF558D12-57D6-44CF-9EE0-45B971785B82}" srcId="{D98DBDAB-D752-4602-AC03-ED56B74CD6C7}" destId="{6CD07AE2-05BB-405B-9552-D9E6F33A7234}" srcOrd="0" destOrd="0" parTransId="{E2459F85-A7D4-422C-8FE0-5BAD23BBCBC6}" sibTransId="{A9FC54E8-C2FC-4ECC-9E58-DE96EE55C7BB}"/>
    <dgm:cxn modelId="{67E0ED01-0400-482F-A9A8-A462A7B55520}" type="presOf" srcId="{D0869DCC-C6F1-4818-94BD-2D824313D714}" destId="{DD197245-7F31-40C3-BFB4-9FA80CE92ABD}" srcOrd="0" destOrd="0" presId="urn:microsoft.com/office/officeart/2005/8/layout/process4"/>
    <dgm:cxn modelId="{26F53BCF-97C4-4743-A719-882B04E9C7D4}" srcId="{81AF25E3-177D-48D5-9123-9DC625F498DB}" destId="{D0869DCC-C6F1-4818-94BD-2D824313D714}" srcOrd="0" destOrd="0" parTransId="{455C4D97-275C-4682-B785-9942FC0B5D49}" sibTransId="{7B960771-DD95-4A5A-846F-8BE8B1B46D92}"/>
    <dgm:cxn modelId="{CCF19E9B-40AF-4D74-94A3-5CB8A4EDB8E0}" type="presOf" srcId="{D98DBDAB-D752-4602-AC03-ED56B74CD6C7}" destId="{A8418D25-A363-481A-861A-9801C55ADE59}" srcOrd="0" destOrd="0" presId="urn:microsoft.com/office/officeart/2005/8/layout/process4"/>
    <dgm:cxn modelId="{CEB29FA2-02B2-49C3-B99F-52BC81CF4D9F}" type="presOf" srcId="{D98DBDAB-D752-4602-AC03-ED56B74CD6C7}" destId="{971325FF-560E-459A-80E1-F4FAE57FE7CB}" srcOrd="1" destOrd="0" presId="urn:microsoft.com/office/officeart/2005/8/layout/process4"/>
    <dgm:cxn modelId="{9F719839-9B85-409B-82F0-CAF91BB71ACA}" type="presOf" srcId="{D74FC1FC-2D1C-4B4B-851D-52E3CEF61FC6}" destId="{4F6DD63D-35A8-4CF7-A1F1-9FAA734DF086}" srcOrd="0" destOrd="0" presId="urn:microsoft.com/office/officeart/2005/8/layout/process4"/>
    <dgm:cxn modelId="{F16FF45B-9987-4687-B3DE-D22C5FF1D117}" type="presOf" srcId="{81AF25E3-177D-48D5-9123-9DC625F498DB}" destId="{3A72C593-E1CE-44AE-BD5F-FCD2A72322C0}" srcOrd="0" destOrd="0" presId="urn:microsoft.com/office/officeart/2005/8/layout/process4"/>
    <dgm:cxn modelId="{9DD9661A-AFD1-404D-87F5-9B2578A92F54}" type="presParOf" srcId="{3A72C593-E1CE-44AE-BD5F-FCD2A72322C0}" destId="{53F962DD-5539-4A64-864E-96CC78C96D2A}" srcOrd="0" destOrd="0" presId="urn:microsoft.com/office/officeart/2005/8/layout/process4"/>
    <dgm:cxn modelId="{A7943E27-CAFE-4828-8A17-91DAFA5ED851}" type="presParOf" srcId="{53F962DD-5539-4A64-864E-96CC78C96D2A}" destId="{A8418D25-A363-481A-861A-9801C55ADE59}" srcOrd="0" destOrd="0" presId="urn:microsoft.com/office/officeart/2005/8/layout/process4"/>
    <dgm:cxn modelId="{55259A18-6119-4949-B6F7-A399FA7A33F0}" type="presParOf" srcId="{53F962DD-5539-4A64-864E-96CC78C96D2A}" destId="{971325FF-560E-459A-80E1-F4FAE57FE7CB}" srcOrd="1" destOrd="0" presId="urn:microsoft.com/office/officeart/2005/8/layout/process4"/>
    <dgm:cxn modelId="{E38C93A9-DB94-4D39-A39D-BAC2C1E0D68D}" type="presParOf" srcId="{53F962DD-5539-4A64-864E-96CC78C96D2A}" destId="{7427D206-D30E-4810-93BA-5BD9ACA8CBBB}" srcOrd="2" destOrd="0" presId="urn:microsoft.com/office/officeart/2005/8/layout/process4"/>
    <dgm:cxn modelId="{135032FD-28EC-4511-BF5B-B3A57DB41E8F}" type="presParOf" srcId="{7427D206-D30E-4810-93BA-5BD9ACA8CBBB}" destId="{0416CE36-9898-47A4-AE53-3CC257AF9A9B}" srcOrd="0" destOrd="0" presId="urn:microsoft.com/office/officeart/2005/8/layout/process4"/>
    <dgm:cxn modelId="{8B880224-907E-4FB2-ADD1-B6580148DE36}" type="presParOf" srcId="{3A72C593-E1CE-44AE-BD5F-FCD2A72322C0}" destId="{9C5AA3CB-17DB-4F5D-BEE5-81ED90A48472}" srcOrd="1" destOrd="0" presId="urn:microsoft.com/office/officeart/2005/8/layout/process4"/>
    <dgm:cxn modelId="{9037A513-3266-4962-B879-DA638E7625C2}" type="presParOf" srcId="{3A72C593-E1CE-44AE-BD5F-FCD2A72322C0}" destId="{54017EAA-1D3F-4868-B400-99DB4A36D9AF}" srcOrd="2" destOrd="0" presId="urn:microsoft.com/office/officeart/2005/8/layout/process4"/>
    <dgm:cxn modelId="{BE4FB578-F586-4490-A2DD-AADC78C3A4A3}" type="presParOf" srcId="{54017EAA-1D3F-4868-B400-99DB4A36D9AF}" destId="{4F6DD63D-35A8-4CF7-A1F1-9FAA734DF086}" srcOrd="0" destOrd="0" presId="urn:microsoft.com/office/officeart/2005/8/layout/process4"/>
    <dgm:cxn modelId="{76BC2E11-F5CB-404C-BAFF-E4FD158B0032}" type="presParOf" srcId="{3A72C593-E1CE-44AE-BD5F-FCD2A72322C0}" destId="{0B915D42-F2D1-4B9F-B9A5-2A781AC762F3}" srcOrd="3" destOrd="0" presId="urn:microsoft.com/office/officeart/2005/8/layout/process4"/>
    <dgm:cxn modelId="{344BAFAF-C5B3-4EEF-8584-5C885DE01848}" type="presParOf" srcId="{3A72C593-E1CE-44AE-BD5F-FCD2A72322C0}" destId="{980E1810-DCCF-44A5-8C83-B4B608B335F9}" srcOrd="4" destOrd="0" presId="urn:microsoft.com/office/officeart/2005/8/layout/process4"/>
    <dgm:cxn modelId="{2C86A656-1D42-4DC1-A960-0A584C2FD5B1}" type="presParOf" srcId="{980E1810-DCCF-44A5-8C83-B4B608B335F9}" destId="{DD197245-7F31-40C3-BFB4-9FA80CE92AB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325FF-560E-459A-80E1-F4FAE57FE7CB}">
      <dsp:nvSpPr>
        <dsp:cNvPr id="0" name=""/>
        <dsp:cNvSpPr/>
      </dsp:nvSpPr>
      <dsp:spPr>
        <a:xfrm>
          <a:off x="0" y="2087385"/>
          <a:ext cx="8229600" cy="1767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Проведение практического семинара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2087385"/>
        <a:ext cx="8229600" cy="954450"/>
      </dsp:txXfrm>
    </dsp:sp>
    <dsp:sp modelId="{0416CE36-9898-47A4-AE53-3CC257AF9A9B}">
      <dsp:nvSpPr>
        <dsp:cNvPr id="0" name=""/>
        <dsp:cNvSpPr/>
      </dsp:nvSpPr>
      <dsp:spPr>
        <a:xfrm>
          <a:off x="167760" y="3215612"/>
          <a:ext cx="7920907" cy="672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Проведение круглого стола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167760" y="3215612"/>
        <a:ext cx="7920907" cy="672921"/>
      </dsp:txXfrm>
    </dsp:sp>
    <dsp:sp modelId="{4F6DD63D-35A8-4CF7-A1F1-9FAA734DF086}">
      <dsp:nvSpPr>
        <dsp:cNvPr id="0" name=""/>
        <dsp:cNvSpPr/>
      </dsp:nvSpPr>
      <dsp:spPr>
        <a:xfrm rot="10800000">
          <a:off x="0" y="1089591"/>
          <a:ext cx="8229600" cy="11297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Организация теоретического семинара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089591"/>
        <a:ext cx="8229600" cy="734093"/>
      </dsp:txXfrm>
    </dsp:sp>
    <dsp:sp modelId="{DD197245-7F31-40C3-BFB4-9FA80CE92ABD}">
      <dsp:nvSpPr>
        <dsp:cNvPr id="0" name=""/>
        <dsp:cNvSpPr/>
      </dsp:nvSpPr>
      <dsp:spPr>
        <a:xfrm rot="10800000">
          <a:off x="0" y="85"/>
          <a:ext cx="8229600" cy="11160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Индивидуальная работа с различными источниками информации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85"/>
        <a:ext cx="8229600" cy="72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95C6F-A50A-46B5-828C-434ECE1C49B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21693-DE72-4461-9DAB-C5F2224EF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1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1693-DE72-4461-9DAB-C5F2224EF4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0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4F05-82C2-4272-B11D-C75633A43A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D510-029B-4AB9-AC29-FF8A896A06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17BA-F7BB-4518-B4A6-0FCB067B43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D952-E117-4577-B731-049B759301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0B91-3CE0-4E9F-BE3C-504C1E6DFB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0676-38A5-442E-A6F5-134AFE4432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128B-2E44-426F-A400-55C01DEE6C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9A2B-6366-4C82-A478-F5FC6A94A9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74BA-4B36-4D29-9848-C6B9465062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B278-72CE-4773-BBE7-A4E7E213F3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ED8E-885C-4343-98DD-C90711C779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B65965-B0CF-40D5-B1E0-C82BC49E92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  <a:t>Муниципальное дошкольное образовательное учреждение </a:t>
            </a:r>
            <a:b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  <a:t>«Детский сад №7»</a:t>
            </a:r>
            <a:b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Внутрифирменное обучение педагогических                 работников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b="1" dirty="0" smtClean="0">
              <a:solidFill>
                <a:srgbClr val="003399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	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212976"/>
            <a:ext cx="4786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Андреева Елена Александровна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Заведующий МДОУ «Детский сад №7»</a:t>
            </a:r>
          </a:p>
          <a:p>
            <a:pPr algn="r">
              <a:defRPr/>
            </a:pPr>
            <a:endParaRPr lang="ru-RU" b="1" dirty="0" smtClean="0">
              <a:solidFill>
                <a:schemeClr val="accent2"/>
              </a:solidFill>
            </a:endParaRPr>
          </a:p>
          <a:p>
            <a:pPr algn="r">
              <a:defRPr/>
            </a:pPr>
            <a:r>
              <a:rPr lang="ru-RU" b="1" dirty="0" err="1" smtClean="0">
                <a:solidFill>
                  <a:schemeClr val="accent2"/>
                </a:solidFill>
              </a:rPr>
              <a:t>Майорова</a:t>
            </a:r>
            <a:r>
              <a:rPr lang="ru-RU" b="1" dirty="0" smtClean="0">
                <a:solidFill>
                  <a:schemeClr val="accent2"/>
                </a:solidFill>
              </a:rPr>
              <a:t> Нина Николаевна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Старший воспитатель</a:t>
            </a:r>
          </a:p>
          <a:p>
            <a:pPr algn="r">
              <a:defRPr/>
            </a:pPr>
            <a:endParaRPr lang="ru-RU" b="1" dirty="0" smtClean="0">
              <a:solidFill>
                <a:schemeClr val="accent2"/>
              </a:solidFill>
            </a:endParaRPr>
          </a:p>
          <a:p>
            <a:pPr algn="r"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Ярославль 2019 год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Алгоритм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внутрифирменного обучения педагогов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85554"/>
              </p:ext>
            </p:extLst>
          </p:nvPr>
        </p:nvGraphicFramePr>
        <p:xfrm>
          <a:off x="457200" y="1196752"/>
          <a:ext cx="8229600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480031" y="403067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486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3399"/>
                </a:solidFill>
              </a:rPr>
              <a:t/>
            </a:r>
            <a:br>
              <a:rPr lang="ru-RU" sz="1800" b="1" dirty="0" smtClean="0">
                <a:solidFill>
                  <a:srgbClr val="003399"/>
                </a:solidFill>
              </a:rPr>
            </a:br>
            <a:r>
              <a:rPr lang="ru-RU" sz="1800" b="1" dirty="0" smtClean="0">
                <a:solidFill>
                  <a:srgbClr val="003399"/>
                </a:solidFill>
              </a:rPr>
              <a:t/>
            </a:r>
            <a:br>
              <a:rPr lang="ru-RU" sz="1800" b="1" dirty="0" smtClean="0">
                <a:solidFill>
                  <a:srgbClr val="003399"/>
                </a:solidFill>
              </a:rPr>
            </a:br>
            <a:r>
              <a:rPr lang="ru-RU" sz="1800" b="1" dirty="0">
                <a:solidFill>
                  <a:srgbClr val="003399"/>
                </a:solidFill>
              </a:rPr>
              <a:t/>
            </a:r>
            <a:br>
              <a:rPr lang="ru-RU" sz="1800" b="1" dirty="0">
                <a:solidFill>
                  <a:srgbClr val="003399"/>
                </a:solidFill>
              </a:rPr>
            </a:br>
            <a:r>
              <a:rPr lang="ru-RU" sz="1800" b="1" dirty="0">
                <a:solidFill>
                  <a:srgbClr val="003399"/>
                </a:solidFill>
              </a:rPr>
              <a:t>Анализ ситуации в нашем ДОУ помог выявить  основные затруднения педагогов</a:t>
            </a:r>
            <a:r>
              <a:rPr lang="ru-RU" sz="1800" b="1" dirty="0" smtClean="0">
                <a:solidFill>
                  <a:srgbClr val="003399"/>
                </a:solidFill>
              </a:rPr>
              <a:t/>
            </a:r>
            <a:br>
              <a:rPr lang="ru-RU" sz="1800" b="1" dirty="0" smtClean="0">
                <a:solidFill>
                  <a:srgbClr val="003399"/>
                </a:solidFill>
              </a:rPr>
            </a:br>
            <a:r>
              <a:rPr lang="ru-RU" sz="1800" b="1" dirty="0">
                <a:solidFill>
                  <a:srgbClr val="003399"/>
                </a:solidFill>
              </a:rPr>
              <a:t/>
            </a:r>
            <a:br>
              <a:rPr lang="ru-RU" sz="1800" b="1" dirty="0">
                <a:solidFill>
                  <a:srgbClr val="003399"/>
                </a:solidFill>
              </a:rPr>
            </a:br>
            <a:r>
              <a:rPr lang="ru-RU" sz="1800" b="1" dirty="0" smtClean="0">
                <a:solidFill>
                  <a:srgbClr val="003399"/>
                </a:solidFill>
              </a:rPr>
              <a:t>Основные </a:t>
            </a:r>
            <a:r>
              <a:rPr lang="ru-RU" sz="1800" b="1" dirty="0">
                <a:solidFill>
                  <a:srgbClr val="003399"/>
                </a:solidFill>
              </a:rPr>
              <a:t>трудности в работе с педагогами при переходе на ФГОС</a:t>
            </a:r>
            <a:br>
              <a:rPr lang="ru-RU" sz="1800" b="1" dirty="0">
                <a:solidFill>
                  <a:srgbClr val="003399"/>
                </a:solidFill>
              </a:rPr>
            </a:br>
            <a:endParaRPr lang="ru-RU" sz="1800" b="1" dirty="0">
              <a:solidFill>
                <a:srgbClr val="0C78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3399"/>
                </a:solidFill>
              </a:rPr>
              <a:t> </a:t>
            </a:r>
          </a:p>
          <a:p>
            <a:pPr algn="just">
              <a:buNone/>
            </a:pPr>
            <a:endParaRPr lang="ru-RU" sz="2000" b="1" dirty="0">
              <a:solidFill>
                <a:srgbClr val="003399"/>
              </a:solidFill>
            </a:endParaRPr>
          </a:p>
          <a:p>
            <a:pPr algn="just">
              <a:buNone/>
            </a:pPr>
            <a:endParaRPr lang="ru-RU" sz="2000" b="1" dirty="0" smtClean="0">
              <a:solidFill>
                <a:srgbClr val="003399"/>
              </a:solidFill>
            </a:endParaRPr>
          </a:p>
          <a:p>
            <a:pPr algn="just">
              <a:buNone/>
            </a:pP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>
              <a:buAutoNum type="arabicPeriod"/>
            </a:pPr>
            <a:r>
              <a:rPr lang="ru-RU" sz="1400" b="1" dirty="0" smtClean="0">
                <a:solidFill>
                  <a:srgbClr val="003399"/>
                </a:solidFill>
              </a:rPr>
              <a:t>педагоги</a:t>
            </a:r>
            <a:r>
              <a:rPr lang="ru-RU" sz="1400" b="1" dirty="0">
                <a:solidFill>
                  <a:srgbClr val="003399"/>
                </a:solidFill>
              </a:rPr>
              <a:t>  имеют  слабую психологическую  подготовленность к принятию </a:t>
            </a:r>
            <a:r>
              <a:rPr lang="ru-RU" sz="1400" b="1" dirty="0" smtClean="0">
                <a:solidFill>
                  <a:srgbClr val="003399"/>
                </a:solidFill>
              </a:rPr>
              <a:t>детской индивидуальности</a:t>
            </a:r>
            <a:r>
              <a:rPr lang="ru-RU" sz="1400" b="1" dirty="0">
                <a:solidFill>
                  <a:srgbClr val="003399"/>
                </a:solidFill>
              </a:rPr>
              <a:t>, отсутствие желания менять формы работы с </a:t>
            </a:r>
            <a:r>
              <a:rPr lang="ru-RU" sz="1400" b="1" dirty="0" smtClean="0">
                <a:solidFill>
                  <a:srgbClr val="003399"/>
                </a:solidFill>
              </a:rPr>
              <a:t>детьми</a:t>
            </a:r>
          </a:p>
          <a:p>
            <a:pPr algn="just">
              <a:buFontTx/>
              <a:buAutoNum type="arabicPeriod"/>
            </a:pPr>
            <a:r>
              <a:rPr lang="ru-RU" sz="1400" b="1" dirty="0" smtClean="0">
                <a:solidFill>
                  <a:srgbClr val="003399"/>
                </a:solidFill>
              </a:rPr>
              <a:t>затрудняются </a:t>
            </a:r>
            <a:r>
              <a:rPr lang="ru-RU" sz="1400" b="1" dirty="0">
                <a:solidFill>
                  <a:srgbClr val="003399"/>
                </a:solidFill>
              </a:rPr>
              <a:t>в  разработке  проектов ,  проводить самоанализ, </a:t>
            </a:r>
            <a:r>
              <a:rPr lang="ru-RU" sz="1400" b="1" dirty="0" smtClean="0">
                <a:solidFill>
                  <a:srgbClr val="003399"/>
                </a:solidFill>
              </a:rPr>
              <a:t>рефлексию</a:t>
            </a:r>
          </a:p>
          <a:p>
            <a:pPr algn="just">
              <a:buFontTx/>
              <a:buAutoNum type="arabicPeriod"/>
            </a:pPr>
            <a:r>
              <a:rPr lang="ru-RU" sz="1400" b="1" dirty="0" smtClean="0">
                <a:solidFill>
                  <a:srgbClr val="003399"/>
                </a:solidFill>
              </a:rPr>
              <a:t>не знают</a:t>
            </a:r>
            <a:r>
              <a:rPr lang="ru-RU" sz="1400" b="1" dirty="0">
                <a:solidFill>
                  <a:srgbClr val="003399"/>
                </a:solidFill>
              </a:rPr>
              <a:t>  нормативных </a:t>
            </a:r>
            <a:r>
              <a:rPr lang="ru-RU" sz="1400" b="1" dirty="0" smtClean="0">
                <a:solidFill>
                  <a:srgbClr val="003399"/>
                </a:solidFill>
              </a:rPr>
              <a:t>документов</a:t>
            </a:r>
          </a:p>
          <a:p>
            <a:pPr algn="just">
              <a:buFontTx/>
              <a:buAutoNum type="arabicPeriod"/>
            </a:pPr>
            <a:r>
              <a:rPr lang="ru-RU" sz="1400" b="1" dirty="0" smtClean="0">
                <a:solidFill>
                  <a:srgbClr val="003399"/>
                </a:solidFill>
              </a:rPr>
              <a:t>не </a:t>
            </a:r>
            <a:r>
              <a:rPr lang="ru-RU" sz="1400" b="1" dirty="0">
                <a:solidFill>
                  <a:srgbClr val="003399"/>
                </a:solidFill>
              </a:rPr>
              <a:t>владеют ИКТ </a:t>
            </a:r>
            <a:r>
              <a:rPr lang="ru-RU" sz="1400" b="1" dirty="0" smtClean="0">
                <a:solidFill>
                  <a:srgbClr val="003399"/>
                </a:solidFill>
              </a:rPr>
              <a:t>компетенциями</a:t>
            </a:r>
          </a:p>
          <a:p>
            <a:pPr algn="just">
              <a:buFontTx/>
              <a:buAutoNum type="arabicPeriod"/>
            </a:pPr>
            <a:r>
              <a:rPr lang="ru-RU" sz="1400" b="1" dirty="0" smtClean="0">
                <a:solidFill>
                  <a:srgbClr val="003399"/>
                </a:solidFill>
              </a:rPr>
              <a:t>не </a:t>
            </a:r>
            <a:r>
              <a:rPr lang="ru-RU" sz="1400" b="1" dirty="0">
                <a:solidFill>
                  <a:srgbClr val="003399"/>
                </a:solidFill>
              </a:rPr>
              <a:t>владеют современными образовательными </a:t>
            </a:r>
            <a:r>
              <a:rPr lang="ru-RU" sz="1400" b="1" dirty="0" smtClean="0">
                <a:solidFill>
                  <a:srgbClr val="003399"/>
                </a:solidFill>
              </a:rPr>
              <a:t>технологиями</a:t>
            </a:r>
            <a:endParaRPr lang="ru-RU" sz="1400" b="1" dirty="0"/>
          </a:p>
          <a:p>
            <a:pPr algn="just">
              <a:buFontTx/>
              <a:buAutoNum type="arabicPeriod"/>
            </a:pPr>
            <a:endParaRPr lang="ru-RU" sz="1400" dirty="0"/>
          </a:p>
          <a:p>
            <a:pPr algn="just">
              <a:buFontTx/>
              <a:buAutoNum type="arabicPeriod"/>
            </a:pPr>
            <a:endParaRPr lang="ru-RU" sz="1400" dirty="0"/>
          </a:p>
          <a:p>
            <a:pPr algn="just">
              <a:buFontTx/>
              <a:buAutoNum type="arabicPeriod"/>
            </a:pPr>
            <a:endParaRPr lang="ru-RU" sz="1400" dirty="0"/>
          </a:p>
          <a:p>
            <a:pPr algn="just">
              <a:buAutoNum type="arabicPeriod"/>
            </a:pPr>
            <a:endParaRPr lang="ru-RU" sz="1400" b="1" dirty="0" smtClean="0"/>
          </a:p>
          <a:p>
            <a:pPr marL="0" indent="0" algn="just">
              <a:buNone/>
            </a:pPr>
            <a:r>
              <a:rPr lang="ru-RU" sz="1400" b="1" dirty="0" smtClean="0"/>
              <a:t> </a:t>
            </a:r>
            <a:endParaRPr lang="ru-RU" sz="1400" dirty="0"/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endParaRPr lang="ru-RU" sz="2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19109"/>
              </p:ext>
            </p:extLst>
          </p:nvPr>
        </p:nvGraphicFramePr>
        <p:xfrm>
          <a:off x="2627784" y="1556792"/>
          <a:ext cx="42484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23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3399"/>
                </a:solidFill>
              </a:rPr>
              <a:t/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/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/>
            </a:r>
            <a:br>
              <a:rPr lang="ru-RU" b="1" dirty="0" smtClean="0">
                <a:solidFill>
                  <a:srgbClr val="003399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Проект «Внутрифирменное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обучение педагогов в период реализации ФГОС ДО»</a:t>
            </a:r>
            <a:endParaRPr lang="ru-RU" sz="2400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тип проекта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 виду деятельности - управленческий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 срокам реализации – долгосрочный (2014-2016 учебный год)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 составу участников – групповой (заведующий, старший воспитатель, специалисты, педагоги)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Основания для разработки проекта:  Федеральные государственные образовательные стандарты ДО (далее ФГОС )</a:t>
            </a:r>
          </a:p>
          <a:p>
            <a:endParaRPr lang="ru-RU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Цель: о</a:t>
            </a:r>
            <a:r>
              <a:rPr lang="ru-RU" sz="2400" dirty="0" smtClean="0">
                <a:solidFill>
                  <a:srgbClr val="C00000"/>
                </a:solidFill>
              </a:rPr>
              <a:t>рганизовать внутрифирменное обучение педагогических кадров МДОУ «Детский сад №7» для реализации ФГОС ДО.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Задачи:</a:t>
            </a:r>
            <a:endParaRPr lang="ru-RU" sz="2400" dirty="0" smtClean="0">
              <a:solidFill>
                <a:srgbClr val="003399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внести изменения в раздел методической работы годового плана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разработать план постоянно действующего семинара в рамках работы «Школы педагогического мастерства» по теме «Повышение профессиональной компетенции педагогов для реализации ФГОС ДО»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провести диагностику уровня готовности педагогов к реализации ФГОС ДО по окончании проекта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3399"/>
                </a:solidFill>
              </a:rPr>
              <a:t>	В учреждении  прошли  заседания  педагогического совета, цель которых: составление перечня изменений в образовательной деятельности учреждения, необходимых для введения ФГОС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99"/>
                </a:solidFill>
              </a:rPr>
              <a:t>	Создано </a:t>
            </a:r>
            <a:r>
              <a:rPr lang="ru-RU" sz="2000" b="1" dirty="0" smtClean="0">
                <a:solidFill>
                  <a:srgbClr val="C00000"/>
                </a:solidFill>
              </a:rPr>
              <a:t>портфолио</a:t>
            </a:r>
            <a:r>
              <a:rPr lang="ru-RU" sz="2000" b="1" dirty="0" smtClean="0">
                <a:solidFill>
                  <a:srgbClr val="003399"/>
                </a:solidFill>
              </a:rPr>
              <a:t> ДОУ по переходу на ФГОС ДО, в котором содержатся:</a:t>
            </a:r>
            <a:endParaRPr lang="ru-RU" sz="2000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локальные акты организации по переходу на стандарт,</a:t>
            </a:r>
            <a:endParaRPr lang="ru-RU" sz="2000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план основных мероприятий по подготовке к введению    ФГОС ДО в ДОУ</a:t>
            </a:r>
            <a:endParaRPr lang="ru-RU" sz="2000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план-график повышения квалификации педагогов</a:t>
            </a:r>
            <a:endParaRPr lang="ru-RU" sz="2000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самообразование педагогических работников</a:t>
            </a:r>
            <a:endParaRPr lang="ru-RU" sz="20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3399"/>
              </a:solidFill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04664"/>
            <a:ext cx="7848872" cy="13464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Творческой группой детского в рамках проекта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«Внутрифирменное обучение педагогов в период реализации ФГОС ДО»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разработаны программы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259632" y="1792564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776" y="1792564"/>
            <a:ext cx="484632" cy="395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21303" y="1792564"/>
            <a:ext cx="484632" cy="395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021" y="2267110"/>
            <a:ext cx="2087092" cy="29945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«Самообразование педагога»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2234648"/>
            <a:ext cx="1872208" cy="2850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«Факультет профессионального роста педагога»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88224" y="2188295"/>
            <a:ext cx="2016224" cy="28968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«Использование Икт в условиях реализации ФГОС»!</a:t>
            </a:r>
            <a:endParaRPr lang="ru-RU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рамках программы «Самообразование педагога» была разработана «Индивидуальная карта саморазвития </a:t>
            </a:r>
            <a:r>
              <a:rPr lang="ru-RU" sz="2400" b="1" smtClean="0">
                <a:solidFill>
                  <a:srgbClr val="C00000"/>
                </a:solidFill>
              </a:rPr>
              <a:t>педагога»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57298"/>
            <a:ext cx="8301608" cy="4752905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тема самообразование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цель самообразования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задачи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ожидаемый результат самообразования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анализ </a:t>
            </a:r>
            <a:r>
              <a:rPr lang="ru-RU" sz="2000" b="1" dirty="0">
                <a:solidFill>
                  <a:srgbClr val="003399"/>
                </a:solidFill>
              </a:rPr>
              <a:t>н</a:t>
            </a:r>
            <a:r>
              <a:rPr lang="ru-RU" sz="2000" b="1" dirty="0" smtClean="0">
                <a:solidFill>
                  <a:srgbClr val="003399"/>
                </a:solidFill>
              </a:rPr>
              <a:t>аучно-методической литературы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участие в конкурсах по теме самообразования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обобщение собственного педагогического опыта – открытые мероприятия</a:t>
            </a:r>
          </a:p>
          <a:p>
            <a:pPr>
              <a:buNone/>
            </a:pPr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рамках программы «Факультет профессионального роста педагога»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uchebana5.ru/images/896/1790444/22aacfc0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714" y="1600200"/>
            <a:ext cx="6888572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0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Внутрифирменное обучение может осуществляться при использовании потенциала инновационных  площадок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46509"/>
          </a:xfrm>
        </p:spPr>
        <p:txBody>
          <a:bodyPr/>
          <a:lstStyle/>
          <a:p>
            <a:pPr algn="just">
              <a:buNone/>
            </a:pPr>
            <a:r>
              <a:rPr lang="ru-RU" sz="20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000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2015-2017 детский сад принимал участие в федеральной 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экспериментальной площадке по проблемам индивидуализации подготовки специалиста по направлению «Дошкольное образование» на основе сетевого взаимодействия на базе Ярославского педагогического колледжа. В нашем детском саду проходит практика студентов педагогического колледжа. Педагоги проводят открытые занятия для студентов, проверяют конспекты студентов, редактируют их, учат анализировать проведенные занятия и сами учатся анализировать занятия проведенные студентами.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90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Программа: </a:t>
            </a: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Использование ИКТ в условиях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реализации </a:t>
            </a:r>
            <a:r>
              <a:rPr lang="ru-RU" sz="2400" b="1" dirty="0">
                <a:solidFill>
                  <a:srgbClr val="C00000"/>
                </a:solidFill>
              </a:rPr>
              <a:t>ФГОС»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качества образования в ДОУ путем внедрения в образовательный процесс информационно-коммуникационных технологий в соответствии с ФГОС.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создание единого информационного пространства ДОУ, в котором были бы задействованы все участники образовательного процесса: администрация ДОУ, педагоги, воспитанники и их 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родители</a:t>
            </a:r>
            <a:endParaRPr lang="ru-RU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 обобщение знаний требования ФГОС, регламентирующих профессиональную педагогическую деятельность в условиях 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ИКТ</a:t>
            </a:r>
            <a:endParaRPr lang="ru-RU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разработка технологий мультимедийных сопровождений образовательного 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процесса</a:t>
            </a:r>
            <a:endParaRPr lang="ru-RU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создание общей сетевой мультимедийной базы, банка компьютерных обучающих программ, дидактических и методических материалов, которыми могли бы пользоваться в своей практике воспитатели 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ДОУ</a:t>
            </a:r>
            <a:endParaRPr lang="ru-RU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«Чем выше и дальше каждый из нас идет, тем яснее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 видит, что предела достижений совершенства не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существует. Дело не в том, какой высоты ты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достигнешь сегодня, а в том, чтобы двигаться вперед  вместе с вечным движением жизни»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                                                      (Е.И.Рерих)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Знакомство с ИКТ технологиями позволило педагогам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создавать презентации, подбирать иллюстративный материал для образовательной деятельности, использовать цифровую фотоаппаратуру и программы редактирования фотографий, создать личную электронную почту, участвовать  в ведении сайта ДОУ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педагоги проводят родительские собрание с применением презентаций в программе </a:t>
            </a:r>
            <a:r>
              <a:rPr lang="en-US" sz="2000" b="1" dirty="0" smtClean="0">
                <a:solidFill>
                  <a:srgbClr val="003399"/>
                </a:solidFill>
              </a:rPr>
              <a:t>PowerPoint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на муниципальном уровне детский сад провел мастер-класс по использование ИКТ технологий в образовательном процессе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</a:rPr>
              <a:t>создать базу разработок обучающих презентаций различных тематик </a:t>
            </a:r>
          </a:p>
          <a:p>
            <a:pPr algn="just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Результатом проекта «Внутрифирменного обучения педагогов» стало: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003399"/>
                </a:solidFill>
              </a:rPr>
              <a:t>умения </a:t>
            </a:r>
            <a:r>
              <a:rPr lang="ru-RU" sz="1800" b="1" dirty="0">
                <a:solidFill>
                  <a:srgbClr val="003399"/>
                </a:solidFill>
              </a:rPr>
              <a:t>работать  с увеличивающимся и постоянно обновляющимся   информационным потоком в разных областях </a:t>
            </a:r>
            <a:r>
              <a:rPr lang="ru-RU" sz="1800" b="1" dirty="0" smtClean="0">
                <a:solidFill>
                  <a:srgbClr val="003399"/>
                </a:solidFill>
              </a:rPr>
              <a:t>знаний;</a:t>
            </a:r>
            <a:endParaRPr lang="ru-RU" sz="1800" b="1" dirty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003399"/>
                </a:solidFill>
              </a:rPr>
              <a:t> использование различных способов интегрирования  информации;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003399"/>
                </a:solidFill>
              </a:rPr>
              <a:t>возможность находить пути решения проблемы;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003399"/>
                </a:solidFill>
              </a:rPr>
              <a:t>вырабатывать собственное мнение на основе осмысления различного  опыта, идей  и  представлений;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003399"/>
                </a:solidFill>
              </a:rPr>
              <a:t>аргументировать   свою  точку   зрения  и  учитывать   точки  зрения  других;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003399"/>
                </a:solidFill>
              </a:rPr>
              <a:t>сотрудничать  и работать  в группе;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003399"/>
                </a:solidFill>
              </a:rPr>
              <a:t>самостоятельно   заниматься   своим  обучением;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003399"/>
                </a:solidFill>
              </a:rPr>
              <a:t>брать на себя ответственность за принятое решение;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003399"/>
                </a:solidFill>
              </a:rPr>
              <a:t>уметь   выстраивать   конструктивные   взаимоотношения </a:t>
            </a:r>
            <a:r>
              <a:rPr lang="ru-RU" sz="1800" b="1" dirty="0" smtClean="0">
                <a:solidFill>
                  <a:srgbClr val="003399"/>
                </a:solidFill>
              </a:rPr>
              <a:t>.</a:t>
            </a:r>
            <a:endParaRPr lang="ru-RU" sz="1800" b="1" dirty="0">
              <a:solidFill>
                <a:srgbClr val="0033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1027" name="Picture 3" descr="C:\Users\User\Desktop\мастер-класс фото\IMG_6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мастер-класс фото\DSCN6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6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мастер-класс фото\IMG_6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905"/>
            <a:ext cx="8568952" cy="60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6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71881"/>
            <a:ext cx="8229600" cy="25751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Нормативно-правовые документы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just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Федеральный закон № 273-ФЗ «Об образовании в Российской Федерации»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Приказ Минобрнаукии России от 17.10.2013 №1155 « Об утверждении Федерального государственного образовательного стандарта дошкольного образования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Приказ Министерства здравоохранения и социального развития Российской Федерации от 26.08.2010 №76н «Об утверждении Единого  квалификационного справочника должностей  руководителей, специалистов и служащих».Раздел «Квалификационные характеристики должностей работников образования»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Федеральный закон №238-ФЗ от 03.07.2016 «О независимой оценке квалификации»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Приказ Министерства образования и науки Российской Федерации (Минобрнауки России) от 30.08.2013 №1014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Трудовой кодекс Российской Федерации от 30.12.2011 №197-ФЗ (с изменениями)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Внутрифирменное обучение  - </a:t>
            </a:r>
            <a:endParaRPr lang="ru-RU" sz="24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    это система повышения профессиональной компетентности педагогических работников, проводимая на базе  образовательной организации с привлечением собственных преподавателей из числа практических работников и направленная на      внедрение в дошкольную практику образовательных  инноваций</a:t>
            </a:r>
          </a:p>
          <a:p>
            <a:pPr algn="just"/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Термины и определения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компетентность - </a:t>
            </a:r>
            <a:r>
              <a:rPr lang="ru-RU" sz="2000" dirty="0" smtClean="0">
                <a:solidFill>
                  <a:srgbClr val="003399"/>
                </a:solidFill>
                <a:cs typeface="Arial" pitchFamily="34" charset="0"/>
              </a:rPr>
              <a:t>способность применять знания, умения и практический опыт для получения ожидаемых результатов</a:t>
            </a:r>
            <a:endParaRPr lang="ru-RU" sz="2000" b="1" dirty="0" smtClean="0">
              <a:solidFill>
                <a:srgbClr val="003399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компетенция – </a:t>
            </a:r>
            <a:r>
              <a:rPr lang="ru-RU" sz="2000" dirty="0" smtClean="0">
                <a:solidFill>
                  <a:srgbClr val="003399"/>
                </a:solidFill>
                <a:cs typeface="Arial" pitchFamily="34" charset="0"/>
              </a:rPr>
              <a:t>это способность специалиста решать определенный класс профессиональных задач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результативность – </a:t>
            </a:r>
            <a:r>
              <a:rPr lang="ru-RU" sz="2000" dirty="0" smtClean="0">
                <a:solidFill>
                  <a:srgbClr val="003399"/>
                </a:solidFill>
                <a:cs typeface="Arial" pitchFamily="34" charset="0"/>
              </a:rPr>
              <a:t>степень реализации запланированной деятельности и достижения запланированных результатов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rgbClr val="003399"/>
                </a:solidFill>
                <a:cs typeface="Arial" pitchFamily="34" charset="0"/>
              </a:rPr>
              <a:t>квалификация – </a:t>
            </a:r>
            <a:r>
              <a:rPr lang="ru-RU" sz="2000" dirty="0">
                <a:solidFill>
                  <a:srgbClr val="003399"/>
                </a:solidFill>
                <a:cs typeface="Arial" pitchFamily="34" charset="0"/>
              </a:rPr>
              <a:t>уровень знаний, умений, навыков и компетенции, характеризующий подготовленность к выполнению определенного</a:t>
            </a:r>
            <a:r>
              <a:rPr lang="ru-RU" sz="20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cs typeface="Arial" pitchFamily="34" charset="0"/>
              </a:rPr>
              <a:t>вида профессиональной деятельности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непрерывное образование – </a:t>
            </a:r>
            <a:r>
              <a:rPr lang="ru-RU" sz="2000" dirty="0" smtClean="0">
                <a:solidFill>
                  <a:srgbClr val="003399"/>
                </a:solidFill>
                <a:cs typeface="Arial" pitchFamily="34" charset="0"/>
              </a:rPr>
              <a:t>реализация права на образование в течение всей жизни, в соответствии с потребностями личности, независимо от уровня подготовки, особенностей развития, способностей и интересов человека с целью стимулирования его непрерывного развития 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Внутрифирменное обучение -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</a:br>
            <a:endParaRPr lang="ru-RU" dirty="0"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sz="2800" i="1" kern="12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kern="1200" dirty="0" smtClean="0">
                <a:solidFill>
                  <a:srgbClr val="003399"/>
                </a:solidFill>
                <a:cs typeface="Arial" pitchFamily="34" charset="0"/>
              </a:rPr>
              <a:t>это процесс постоянного совершенствования знаний и компетентностей, навыков и умений педагогов, их созидательной деятельности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sz="2400" b="1" kern="1200" dirty="0" smtClean="0">
                <a:solidFill>
                  <a:srgbClr val="003399"/>
                </a:solidFill>
                <a:cs typeface="Arial" pitchFamily="34" charset="0"/>
              </a:rPr>
              <a:t>  это систематический процесс, вписанный в общую политику развития человеческих ресурсов и направленный на изменения поведения работника в целях наилучшего достижения целей организации</a:t>
            </a:r>
            <a:endParaRPr lang="ru-RU" sz="2400" b="1" dirty="0">
              <a:solidFill>
                <a:srgbClr val="0033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229600" cy="6480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Преимущества внутрифирменного обучения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гибкое реагирование на меняющуюся ситуацию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учет образовательных потребностей педагогов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обучение без отрыва от производства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определение содержания, форм, методов обучения и необходимых ресурсов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самоконтроль за ходом обучения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распространение ценного опыта по приоритетным направлениям развития системы дошкольного образования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обучение в деятельности, выращивание новых знаний в себе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000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Принципы внутрифирменного обучения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взаимосвязь и интеграция всех структурных подразделений дошкольной организации (методическая, социально-психологическая, коррекционно-развивающая и т.д.)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единая методическая тема,  в зависимости от неё – цели и задачи внутрифирменного обучения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перспективное, проблемно-тематическое планирование индивидуальной и групповой форм методической работы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дифференцированный подход к оценке профессиональной деятельности в зависимости от квалификации педагога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Задачи внутрифирменного обучения:  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4E124F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E124F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73616" cy="4912881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выявить личные и профессиональные потребности 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создать </a:t>
            </a:r>
            <a:r>
              <a:rPr lang="ru-RU" sz="2000" b="1" dirty="0" smtClean="0">
                <a:solidFill>
                  <a:srgbClr val="003399"/>
                </a:solidFill>
              </a:rPr>
              <a:t>условия для мотивации непрерывного самосовершенствования</a:t>
            </a:r>
          </a:p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оказать помощь в определении собственных целей</a:t>
            </a:r>
          </a:p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создать условия для того, чтобы педагог в наиболее комфортном режиме мог удовлетворить свой запрос</a:t>
            </a:r>
          </a:p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определить, какие базовые показатели свидетельствуют о качестве повышения квалификации конкретным педагогом</a:t>
            </a:r>
          </a:p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организовать коллективную и индивидуальную рефлексию результатов профессионального развития и саморазвития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917</Words>
  <Application>Microsoft Office PowerPoint</Application>
  <PresentationFormat>Экран (4:3)</PresentationFormat>
  <Paragraphs>150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  Муниципальное дошкольное образовательное учреждение  «Детский сад №7» Внутрифирменное обучение педагогических                 работников </vt:lpstr>
      <vt:lpstr>Презентация PowerPoint</vt:lpstr>
      <vt:lpstr>Нормативно-правовые документы</vt:lpstr>
      <vt:lpstr>Внутрифирменное обучение  - </vt:lpstr>
      <vt:lpstr>Термины и определения</vt:lpstr>
      <vt:lpstr> Внутрифирменное обучение - </vt:lpstr>
      <vt:lpstr>Преимущества внутрифирменного обучения</vt:lpstr>
      <vt:lpstr>Принципы внутрифирменного обучения</vt:lpstr>
      <vt:lpstr>  Задачи внутрифирменного обучения:    </vt:lpstr>
      <vt:lpstr>Алгоритм  внутрифирменного обучения педагогов </vt:lpstr>
      <vt:lpstr>   Анализ ситуации в нашем ДОУ помог выявить  основные затруднения педагогов  Основные трудности в работе с педагогами при переходе на ФГОС </vt:lpstr>
      <vt:lpstr>   </vt:lpstr>
      <vt:lpstr>Цель: организовать внутрифирменное обучение педагогических кадров МДОУ «Детский сад №7» для реализации ФГОС ДО. </vt:lpstr>
      <vt:lpstr> </vt:lpstr>
      <vt:lpstr>Презентация PowerPoint</vt:lpstr>
      <vt:lpstr>В рамках программы «Самообразование педагога» была разработана «Индивидуальная карта саморазвития педагога»</vt:lpstr>
      <vt:lpstr>В рамках программы «Факультет профессионального роста педагога»</vt:lpstr>
      <vt:lpstr>Внутрифирменное обучение может осуществляться при использовании потенциала инновационных  площадок </vt:lpstr>
      <vt:lpstr>Программа: «Использование ИКТ в условиях                                       реализации ФГОС»</vt:lpstr>
      <vt:lpstr>Знакомство с ИКТ технологиями позволило педагогам</vt:lpstr>
      <vt:lpstr>  Результатом проекта «Внутрифирменного обучения педагогов» стало: </vt:lpstr>
      <vt:lpstr>Презентация PowerPoint</vt:lpstr>
      <vt:lpstr>Презентация PowerPoint</vt:lpstr>
      <vt:lpstr>Презентация PowerPoint</vt:lpstr>
      <vt:lpstr>     СПАСИБО ЗА ВНИМАНИЕ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842</cp:revision>
  <dcterms:created xsi:type="dcterms:W3CDTF">2010-05-23T14:28:12Z</dcterms:created>
  <dcterms:modified xsi:type="dcterms:W3CDTF">2019-04-15T18:03:59Z</dcterms:modified>
</cp:coreProperties>
</file>