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74" r:id="rId3"/>
    <p:sldId id="275" r:id="rId4"/>
    <p:sldId id="277" r:id="rId5"/>
    <p:sldId id="262" r:id="rId6"/>
    <p:sldId id="279" r:id="rId7"/>
    <p:sldId id="263" r:id="rId8"/>
    <p:sldId id="258" r:id="rId9"/>
    <p:sldId id="265" r:id="rId10"/>
    <p:sldId id="259" r:id="rId11"/>
    <p:sldId id="261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60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9"/>
            <a:ext cx="87868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МАТЕМАТИЧЕСКАЯ ПОДГОТОВКА ДОШКОЛЬНИКОВ</a:t>
            </a:r>
          </a:p>
        </p:txBody>
      </p:sp>
      <p:pic>
        <p:nvPicPr>
          <p:cNvPr id="1026" name="Picture 2" descr="C:\Users\пк\Desktop\математ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496"/>
            <a:ext cx="466728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ДОКУМЕНТЫ\ДИСК УЧИТЕЛЮ Начальных классов_2008_2009\РИСУНКИ\Барто\Дедушка и ребе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857628"/>
            <a:ext cx="2189426" cy="28374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214290"/>
            <a:ext cx="9001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Готовим ребенка к моделирующей деятельности посредством простых конструктивных действий:</a:t>
            </a:r>
            <a:endParaRPr lang="ru-RU" sz="32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714620"/>
            <a:ext cx="8858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-</a:t>
            </a:r>
            <a:r>
              <a:rPr lang="ru-RU" sz="3200" b="1" dirty="0" smtClean="0">
                <a:solidFill>
                  <a:srgbClr val="00B050"/>
                </a:solidFill>
              </a:rPr>
              <a:t>Учим составлять фигуры из частей и разбивать фигуры на части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B050"/>
                </a:solidFill>
              </a:rPr>
              <a:t>Помогаем конструировать из счетных  палочек (геометрические фигуры,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B050"/>
                </a:solidFill>
              </a:rPr>
              <a:t> буквы, цифры, рисунки на плоскости).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ДИСК УЧИТЕЛЮ Начальных классов_2008_2009\РИСУНКИ\Барто\Девочка пишет в 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857628"/>
            <a:ext cx="2791053" cy="250033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Развиваем умения ориентироваться в пространстве</a:t>
            </a:r>
            <a:r>
              <a:rPr lang="ru-RU" sz="4000" b="1" i="1" u="sng" dirty="0" smtClean="0">
                <a:solidFill>
                  <a:srgbClr val="00B050"/>
                </a:solidFill>
              </a:rPr>
              <a:t>:</a:t>
            </a:r>
          </a:p>
          <a:p>
            <a:pPr algn="ctr"/>
            <a:endParaRPr lang="ru-RU" sz="4000" b="1" i="1" dirty="0" smtClean="0">
              <a:solidFill>
                <a:srgbClr val="00B050"/>
              </a:solidFill>
            </a:endParaRPr>
          </a:p>
          <a:p>
            <a:pPr algn="ctr"/>
            <a:endParaRPr lang="ru-RU" sz="4000" b="1" i="1" dirty="0" smtClean="0">
              <a:solidFill>
                <a:srgbClr val="00B050"/>
              </a:solidFill>
            </a:endParaRPr>
          </a:p>
          <a:p>
            <a:pPr algn="ctr"/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218459"/>
            <a:ext cx="878687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– Закрепляем и расширяем пространственные представления: слева, права, вверху, внизу, впереди, перед, за, между, рядом.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– Учим ориентироваться на листе бумаги (слева, справа, вверху, внизу, в середине).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– Знакомим с тетрадью в клетку.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–Развиваем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умения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ориентироваться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на листе бумаги в клетку (от, до, над, под).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– Вместе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пишем графические диктанты.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grdiktant28.JPG"/>
          <p:cNvPicPr>
            <a:picLocks noChangeAspect="1" noChangeArrowheads="1"/>
          </p:cNvPicPr>
          <p:nvPr/>
        </p:nvPicPr>
        <p:blipFill>
          <a:blip r:embed="rId2" cstate="print"/>
          <a:srcRect t="31129" b="7502"/>
          <a:stretch>
            <a:fillRect/>
          </a:stretch>
        </p:blipFill>
        <p:spPr bwMode="auto">
          <a:xfrm>
            <a:off x="333964" y="162378"/>
            <a:ext cx="7838436" cy="636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Image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646" y="1988840"/>
            <a:ext cx="8621430" cy="41044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Найди два одинаковых зонтика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63272" cy="9409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Найди у каждого кораблика деталь, отличающую его от других</a:t>
            </a:r>
            <a:endParaRPr lang="ru-RU" sz="3200" dirty="0"/>
          </a:p>
        </p:txBody>
      </p:sp>
      <p:pic>
        <p:nvPicPr>
          <p:cNvPr id="5" name="Содержимое 3" descr="Image4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470131"/>
            <a:ext cx="8385786" cy="53878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Найди 10 различий</a:t>
            </a:r>
            <a:endParaRPr lang="ru-RU" sz="5400" dirty="0"/>
          </a:p>
        </p:txBody>
      </p:sp>
      <p:pic>
        <p:nvPicPr>
          <p:cNvPr id="4" name="Содержимое 3" descr="Image8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700808"/>
            <a:ext cx="8544488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каждого из этих предметов есть смысловая пара, кроме одного. Что это за предмет?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13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556792"/>
            <a:ext cx="6840760" cy="50224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Бабушка связала внукам 6 носочков. </a:t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Сколько внуков у бабушки?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age24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1772816"/>
            <a:ext cx="4608512" cy="2536482"/>
          </a:xfrm>
        </p:spPr>
      </p:pic>
      <p:sp>
        <p:nvSpPr>
          <p:cNvPr id="5" name="Прямоугольник 4"/>
          <p:cNvSpPr/>
          <p:nvPr/>
        </p:nvSpPr>
        <p:spPr>
          <a:xfrm rot="10800000" flipV="1">
            <a:off x="323528" y="4285546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Два друга шли до школы 10 минут.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Сколько минут шёл каждый из друзей?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Пользователь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400256" cy="47251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Игры от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BrainApps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Сервис предлагает свыше 100 тренажеров, позволяющих развивать и совершенствовать интеллектуальные способности. Зарегистрировавшись на сайте, выберите необходимую категорию игр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ДИСК УЧИТЕЛЮ Начальных классов_2008_2009\РИСУНКИ\Барто\Дети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2952" y="3500438"/>
            <a:ext cx="3281014" cy="309691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285728"/>
            <a:ext cx="8929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Воспитываем у дошкольника интерес к </a:t>
            </a:r>
            <a:r>
              <a:rPr lang="ru-RU" sz="4000" b="1" i="1" u="sng" dirty="0" smtClean="0">
                <a:solidFill>
                  <a:srgbClr val="0070C0"/>
                </a:solidFill>
              </a:rPr>
              <a:t>самому процессу познания</a:t>
            </a:r>
            <a:r>
              <a:rPr lang="ru-RU" sz="4000" b="1" i="1" dirty="0" smtClean="0">
                <a:solidFill>
                  <a:srgbClr val="0070C0"/>
                </a:solidFill>
              </a:rPr>
              <a:t>, к преодолению трудностей, стоящих на этом пути, к самостоятельному поиску решений. 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Не </a:t>
            </a:r>
            <a:r>
              <a:rPr lang="ru-RU" sz="4000" b="1" i="1" u="sng" dirty="0" smtClean="0">
                <a:solidFill>
                  <a:srgbClr val="C00000"/>
                </a:solidFill>
              </a:rPr>
              <a:t>занимаемся 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с ребенком, 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а играем с ним!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147248" cy="520519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мощный фактор интеллектуального развития ребенка, формирования его познавательных и творческих способностей.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УЧИМ РЕБЕНКА</a:t>
            </a:r>
          </a:p>
          <a:p>
            <a:pPr algn="ctr"/>
            <a:r>
              <a:rPr lang="ru-RU" sz="5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СЛУШАТЬ И СЛЫШАТЬ,</a:t>
            </a:r>
          </a:p>
          <a:p>
            <a:pPr algn="ctr"/>
            <a:r>
              <a:rPr lang="ru-RU" sz="5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СМОТРЕТЬ И ВИДЕТЬ, </a:t>
            </a:r>
            <a:br>
              <a:rPr lang="ru-RU" sz="5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ДУМАТЬ И ВДУМЫВАТЬСЯ!</a:t>
            </a:r>
          </a:p>
          <a:p>
            <a:endParaRPr lang="ru-RU" sz="4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УСПЕХОВ ВАМ 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ТЕРПЕНИЯ!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064896" cy="614129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 современных обучающих программах начальной школы важное значение придается </a:t>
            </a:r>
            <a:r>
              <a:rPr lang="ru-RU" sz="2800" b="1" dirty="0" smtClean="0">
                <a:solidFill>
                  <a:srgbClr val="FF0000"/>
                </a:solidFill>
              </a:rPr>
              <a:t>логической</a:t>
            </a:r>
            <a:r>
              <a:rPr lang="ru-RU" sz="2800" b="1" dirty="0" smtClean="0"/>
              <a:t> составляющей. Развитие логического мышления ребенка подразумевает формирование логических приемов мыслительной деятельности, а также умения понимать и прослеживать </a:t>
            </a:r>
            <a:r>
              <a:rPr lang="ru-RU" sz="2800" b="1" dirty="0" smtClean="0">
                <a:solidFill>
                  <a:srgbClr val="FF0000"/>
                </a:solidFill>
              </a:rPr>
              <a:t>причинно-следственные связи </a:t>
            </a:r>
            <a:r>
              <a:rPr lang="ru-RU" sz="2800" b="1" dirty="0" smtClean="0"/>
              <a:t>явлений и умения выстраивать простейшие </a:t>
            </a:r>
            <a:r>
              <a:rPr lang="ru-RU" sz="2800" b="1" dirty="0" smtClean="0">
                <a:solidFill>
                  <a:srgbClr val="FF0000"/>
                </a:solidFill>
              </a:rPr>
              <a:t>умозаключения</a:t>
            </a:r>
            <a:r>
              <a:rPr lang="ru-RU" sz="2800" b="1" dirty="0" smtClean="0"/>
              <a:t> на основе причинно-следственной связи.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640960" cy="62133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Учебники математики современных систем построены таким образом, что уже на первых уроках ребенок должен использовать умения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сравнивать, классифицировать, анализировать и обобщать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результаты своей деятельности.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Не следует думать, что развитое логическое мышление - это природный дар, с наличием или отсутствием которого следует смириться. Существует большое количество исследований, подтверждающих, что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развитием логического мышления можно и нужно заниматься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(даже в тех случаях, когда природные задатки ребенка в этой области весьма скромны).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ДИСК УЧИТЕЛЮ Начальных классов_2008_2009\РИСУНКИ\Барто\В шко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0"/>
            <a:ext cx="1475656" cy="151419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89221"/>
            <a:ext cx="8929718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Дошкольники должны уметь</a:t>
            </a:r>
            <a:r>
              <a:rPr lang="en-US" sz="2800" b="1" i="1" u="sng" dirty="0" smtClean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называть: </a:t>
            </a: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-предмет, расположенный левее (правее),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выше (ниже) данного предмета, над (под, за) данным предметом, между двумя предметами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-числа от 1 до 10 в прямом и в обратном порядке; соседи числа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-фигуру, изображенную на рисунке (круг, квадрат, треугольник, точка, овал, прямая линия)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-состав чисел первого десятка с опорой на счетный материал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82089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78276"/>
            <a:ext cx="8964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Числовые домики отлично помогают окончательно понять и закрепить в знаниях ребенка понятие о составе любого числа, а также развить навык устного счета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ДОКУМЕНТЫ\ДИСК УЧИТЕЛЮ Начальных классов_2008_2009\РИСУНКИ\Барто\В школ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8533" y="214290"/>
            <a:ext cx="2756387" cy="34290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0"/>
            <a:ext cx="871543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u="sng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Различать: </a:t>
            </a:r>
            <a:endParaRPr lang="ru-RU" sz="3200" b="1" i="1" u="sng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-число и цифру</a:t>
            </a:r>
            <a:endParaRPr lang="ru-RU" sz="28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-знаки арифметических действий (+, –,)</a:t>
            </a:r>
            <a:endParaRPr lang="ru-RU" sz="28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-многоугольники: треугольник,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 квадрат, четырехугольник,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 пятиугольник;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u="sng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Сравнивать:</a:t>
            </a:r>
            <a:r>
              <a:rPr lang="ru-RU" sz="4000" b="1" i="1" u="sng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4000" b="1" i="1" u="sng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-предметы с целью выявления в них сходства и различия</a:t>
            </a:r>
            <a:endParaRPr lang="ru-RU" sz="28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-предметы по форме, по размерам (больше, меньше)</a:t>
            </a:r>
            <a:endParaRPr lang="ru-RU" sz="28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-два числа, характеризуя результат сравнения словами «больше”, “меньше”</a:t>
            </a:r>
            <a:endParaRPr lang="ru-RU" sz="28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B05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D:\ДОКУМЕНТЫ\ДИСК УЧИТЕЛЮ Начальных классов_2008_2009\РИСУНКИ\Барто\Му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502" y="3929066"/>
            <a:ext cx="2855950" cy="278608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214290"/>
            <a:ext cx="857259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Развиваем  логическое мышление ребенка:</a:t>
            </a:r>
          </a:p>
          <a:p>
            <a:r>
              <a:rPr lang="ru-RU" sz="4400" b="1" i="1" dirty="0" smtClean="0">
                <a:solidFill>
                  <a:srgbClr val="0070C0"/>
                </a:solidFill>
              </a:rPr>
              <a:t>-</a:t>
            </a:r>
            <a:r>
              <a:rPr lang="ru-RU" sz="3600" b="1" i="1" dirty="0" smtClean="0">
                <a:solidFill>
                  <a:srgbClr val="0070C0"/>
                </a:solidFill>
              </a:rPr>
              <a:t>Помогаем находить «лишний» предмет в ряду</a:t>
            </a:r>
          </a:p>
          <a:p>
            <a:pPr>
              <a:buFontTx/>
              <a:buChar char="-"/>
            </a:pPr>
            <a:r>
              <a:rPr lang="ru-RU" sz="3600" b="1" i="1" dirty="0" smtClean="0">
                <a:solidFill>
                  <a:srgbClr val="0070C0"/>
                </a:solidFill>
              </a:rPr>
              <a:t>Учим называть группу предметов одним словом</a:t>
            </a:r>
          </a:p>
          <a:p>
            <a:pPr>
              <a:buFontTx/>
              <a:buChar char="-"/>
            </a:pPr>
            <a:r>
              <a:rPr lang="ru-RU" sz="3600" b="1" i="1" dirty="0" smtClean="0">
                <a:solidFill>
                  <a:srgbClr val="0070C0"/>
                </a:solidFill>
              </a:rPr>
              <a:t>Учим делить на группы</a:t>
            </a:r>
          </a:p>
          <a:p>
            <a:pPr>
              <a:buFontTx/>
              <a:buChar char="-"/>
            </a:pPr>
            <a:r>
              <a:rPr lang="ru-RU" sz="3600" b="1" i="1" dirty="0" smtClean="0">
                <a:solidFill>
                  <a:srgbClr val="0070C0"/>
                </a:solidFill>
              </a:rPr>
              <a:t>Составляем простейшие закономерности</a:t>
            </a:r>
          </a:p>
          <a:p>
            <a:pPr>
              <a:buFontTx/>
              <a:buChar char="-"/>
            </a:pPr>
            <a:r>
              <a:rPr lang="ru-RU" sz="3600" b="1" i="1" dirty="0" smtClean="0">
                <a:solidFill>
                  <a:srgbClr val="0070C0"/>
                </a:solidFill>
              </a:rPr>
              <a:t>Решаем головоломки и</a:t>
            </a:r>
          </a:p>
          <a:p>
            <a:pPr>
              <a:buFontTx/>
              <a:buChar char="-"/>
            </a:pPr>
            <a:r>
              <a:rPr lang="ru-RU" sz="3600" b="1" i="1" dirty="0" smtClean="0">
                <a:solidFill>
                  <a:srgbClr val="0070C0"/>
                </a:solidFill>
              </a:rPr>
              <a:t> 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ДОКУМЕНТЫ\ДИСК УЧИТЕЛЮ Начальных классов_2008_2009\РИСУНКИ\Барто\Ребенок с линейк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357454" cy="236216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688" y="0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Развиваем представления </a:t>
            </a:r>
          </a:p>
          <a:p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величине и форме:</a:t>
            </a:r>
            <a:endParaRPr lang="ru-RU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44" y="1428736"/>
            <a:ext cx="900115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-Учим раскладывать предметы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разной длины, ширины, высоты в возрастающем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или убывающем порядке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– Объясняем порядок расположения предметов и соотношение между ними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– Учим сравнивать два предмета по величине (длине, ширине, высоте) с помощью условной меры, равной одному из сравниваемых предметов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–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Развиваем умения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на глаз определять величину предметов: длиннее (короче), выше (ниже), шире (уже) образца и равные ему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608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Найди два одинаковых зонтика</vt:lpstr>
      <vt:lpstr>Найди у каждого кораблика деталь, отличающую его от других</vt:lpstr>
      <vt:lpstr>Найди 10 различий</vt:lpstr>
      <vt:lpstr>У каждого из этих предметов есть смысловая пара, кроме одного. Что это за предмет?</vt:lpstr>
      <vt:lpstr>Бабушка связала внукам 6 носочков.  Сколько внуков у бабушки?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пк</cp:lastModifiedBy>
  <cp:revision>50</cp:revision>
  <dcterms:modified xsi:type="dcterms:W3CDTF">2021-03-24T09:15:11Z</dcterms:modified>
</cp:coreProperties>
</file>